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3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2022-07-11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2022-07-11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2022-07-11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2022-07-11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2022-07-11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2022-07-11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2022-07-11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2022-07-11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2022-07-11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2022-07-11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2022-07-11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2022-07-11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382C79-5437-454E-B9F7-39206E4C2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产品介绍</a:t>
            </a:r>
            <a: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2700" dirty="0">
                <a:latin typeface="+mn-ea"/>
                <a:ea typeface="+mn-ea"/>
              </a:rPr>
              <a:t>（</a:t>
            </a:r>
            <a:r>
              <a:rPr lang="zh-CN" altLang="en-US" sz="2700" dirty="0">
                <a:solidFill>
                  <a:srgbClr val="FF0000"/>
                </a:solidFill>
                <a:latin typeface="+mn-ea"/>
                <a:ea typeface="+mn-ea"/>
              </a:rPr>
              <a:t>限一张</a:t>
            </a:r>
            <a:r>
              <a:rPr lang="en-US" altLang="zh-CN" sz="2700" dirty="0">
                <a:solidFill>
                  <a:srgbClr val="FF0000"/>
                </a:solidFill>
                <a:latin typeface="+mn-ea"/>
                <a:ea typeface="+mn-ea"/>
              </a:rPr>
              <a:t>PPT</a:t>
            </a:r>
            <a:r>
              <a:rPr lang="zh-CN" altLang="en-US" sz="2700" dirty="0">
                <a:latin typeface="+mn-ea"/>
                <a:ea typeface="+mn-ea"/>
              </a:rPr>
              <a:t>）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9AFD0D96-FD99-439C-A93B-BFC408EAB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448159"/>
            <a:ext cx="5112568" cy="4983161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xmlns="" id="{B9F7D44D-5A52-46EE-942E-E6F1BB6105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6216" y="1484784"/>
            <a:ext cx="2043460" cy="2016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latin typeface="Calibri" pitchFamily="34" charset="0"/>
              </a:rPr>
              <a:t>*产品照片</a:t>
            </a:r>
            <a:endParaRPr lang="en-US" altLang="zh-CN" b="1" dirty="0">
              <a:latin typeface="Calibri" pitchFamily="34" charset="0"/>
            </a:endParaRPr>
          </a:p>
          <a:p>
            <a:endParaRPr lang="en-US" altLang="zh-CN" dirty="0">
              <a:latin typeface="Calibri" pitchFamily="34" charset="0"/>
            </a:endParaRPr>
          </a:p>
          <a:p>
            <a:endParaRPr lang="en-US" altLang="zh-CN" dirty="0">
              <a:latin typeface="Calibri" pitchFamily="34" charset="0"/>
            </a:endParaRPr>
          </a:p>
          <a:p>
            <a:endParaRPr lang="en-US" altLang="zh-CN" dirty="0">
              <a:latin typeface="Calibri" pitchFamily="34" charset="0"/>
            </a:endParaRPr>
          </a:p>
          <a:p>
            <a:endParaRPr lang="en-US" altLang="zh-CN" dirty="0">
              <a:latin typeface="Calibri" pitchFamily="34" charset="0"/>
            </a:endParaRPr>
          </a:p>
          <a:p>
            <a:endParaRPr lang="zh-CN" altLang="en-US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59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6">
            <a:extLst>
              <a:ext uri="{FF2B5EF4-FFF2-40B4-BE49-F238E27FC236}">
                <a16:creationId xmlns:a16="http://schemas.microsoft.com/office/drawing/2014/main" xmlns="" id="{383F4FB8-01F8-4B14-BA89-C1FC081BE8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5774862"/>
              </p:ext>
            </p:extLst>
          </p:nvPr>
        </p:nvGraphicFramePr>
        <p:xfrm>
          <a:off x="395536" y="260648"/>
          <a:ext cx="8424937" cy="57653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4005">
                  <a:extLst>
                    <a:ext uri="{9D8B030D-6E8A-4147-A177-3AD203B41FA5}">
                      <a16:colId xmlns:a16="http://schemas.microsoft.com/office/drawing/2014/main" xmlns="" val="1821807617"/>
                    </a:ext>
                  </a:extLst>
                </a:gridCol>
                <a:gridCol w="988283">
                  <a:extLst>
                    <a:ext uri="{9D8B030D-6E8A-4147-A177-3AD203B41FA5}">
                      <a16:colId xmlns:a16="http://schemas.microsoft.com/office/drawing/2014/main" xmlns="" val="810352161"/>
                    </a:ext>
                  </a:extLst>
                </a:gridCol>
                <a:gridCol w="761540">
                  <a:extLst>
                    <a:ext uri="{9D8B030D-6E8A-4147-A177-3AD203B41FA5}">
                      <a16:colId xmlns:a16="http://schemas.microsoft.com/office/drawing/2014/main" xmlns="" val="604619245"/>
                    </a:ext>
                  </a:extLst>
                </a:gridCol>
                <a:gridCol w="1020730">
                  <a:extLst>
                    <a:ext uri="{9D8B030D-6E8A-4147-A177-3AD203B41FA5}">
                      <a16:colId xmlns:a16="http://schemas.microsoft.com/office/drawing/2014/main" xmlns="" val="1897051815"/>
                    </a:ext>
                  </a:extLst>
                </a:gridCol>
                <a:gridCol w="1170058">
                  <a:extLst>
                    <a:ext uri="{9D8B030D-6E8A-4147-A177-3AD203B41FA5}">
                      <a16:colId xmlns:a16="http://schemas.microsoft.com/office/drawing/2014/main" xmlns="" val="799670555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xmlns="" val="2679994693"/>
                    </a:ext>
                  </a:extLst>
                </a:gridCol>
                <a:gridCol w="1080121">
                  <a:extLst>
                    <a:ext uri="{9D8B030D-6E8A-4147-A177-3AD203B41FA5}">
                      <a16:colId xmlns:a16="http://schemas.microsoft.com/office/drawing/2014/main" xmlns="" val="1535847279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dirty="0">
                          <a:latin typeface="+mn-ea"/>
                          <a:ea typeface="+mn-ea"/>
                        </a:rPr>
                        <a:t>*项目编号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zh-CN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>
                          <a:latin typeface="+mn-ea"/>
                          <a:ea typeface="+mn-ea"/>
                        </a:rPr>
                        <a:t>*品名</a:t>
                      </a:r>
                      <a:endParaRPr lang="zh-CN" alt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36455487"/>
                  </a:ext>
                </a:extLst>
              </a:tr>
              <a:tr h="354320">
                <a:tc>
                  <a:txBody>
                    <a:bodyPr/>
                    <a:lstStyle/>
                    <a:p>
                      <a:r>
                        <a:rPr lang="zh-CN" altLang="en-US" sz="1400" dirty="0">
                          <a:latin typeface="+mn-ea"/>
                          <a:ea typeface="+mn-ea"/>
                        </a:rPr>
                        <a:t>*品牌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zh-CN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>
                          <a:latin typeface="+mn-ea"/>
                          <a:ea typeface="+mn-ea"/>
                        </a:rPr>
                        <a:t>*型号</a:t>
                      </a:r>
                      <a:endParaRPr lang="zh-CN" alt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58041373"/>
                  </a:ext>
                </a:extLst>
              </a:tr>
              <a:tr h="276592">
                <a:tc>
                  <a:txBody>
                    <a:bodyPr/>
                    <a:lstStyle/>
                    <a:p>
                      <a:r>
                        <a:rPr lang="zh-CN" altLang="en-US" sz="1400" dirty="0">
                          <a:latin typeface="+mn-ea"/>
                          <a:ea typeface="+mn-ea"/>
                        </a:rPr>
                        <a:t>*供应商</a:t>
                      </a: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endParaRPr lang="zh-CN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59624849"/>
                  </a:ext>
                </a:extLst>
              </a:tr>
              <a:tr h="2046797">
                <a:tc>
                  <a:txBody>
                    <a:bodyPr/>
                    <a:lstStyle/>
                    <a:p>
                      <a:r>
                        <a:rPr lang="zh-CN" altLang="en-US" sz="1400" dirty="0">
                          <a:latin typeface="+mn-ea"/>
                          <a:ea typeface="+mn-ea"/>
                        </a:rPr>
                        <a:t>*较同类产品优势</a:t>
                      </a:r>
                    </a:p>
                    <a:p>
                      <a:endParaRPr lang="zh-CN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endParaRPr lang="zh-CN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42967103"/>
                  </a:ext>
                </a:extLst>
              </a:tr>
              <a:tr h="918825">
                <a:tc>
                  <a:txBody>
                    <a:bodyPr/>
                    <a:lstStyle/>
                    <a:p>
                      <a:r>
                        <a:rPr lang="zh-CN" altLang="en-US" sz="1400" dirty="0">
                          <a:latin typeface="+mn-ea"/>
                          <a:ea typeface="+mn-ea"/>
                        </a:rPr>
                        <a:t>*上海三甲医院近</a:t>
                      </a:r>
                      <a:r>
                        <a:rPr lang="en-US" altLang="zh-CN" sz="1400" dirty="0">
                          <a:latin typeface="+mn-ea"/>
                          <a:ea typeface="+mn-ea"/>
                        </a:rPr>
                        <a:t>10</a:t>
                      </a:r>
                      <a:r>
                        <a:rPr lang="zh-CN" altLang="en-US" sz="1400" dirty="0" smtClean="0">
                          <a:latin typeface="+mn-ea"/>
                          <a:ea typeface="+mn-ea"/>
                        </a:rPr>
                        <a:t>年采购情况</a:t>
                      </a:r>
                      <a:endParaRPr lang="en-US" altLang="zh-CN" sz="1400" dirty="0">
                        <a:latin typeface="+mn-ea"/>
                        <a:ea typeface="+mn-ea"/>
                      </a:endParaRPr>
                    </a:p>
                    <a:p>
                      <a:endParaRPr lang="en-US" altLang="zh-CN" sz="1400" dirty="0">
                        <a:latin typeface="+mn-ea"/>
                        <a:ea typeface="+mn-ea"/>
                      </a:endParaRPr>
                    </a:p>
                    <a:p>
                      <a:endParaRPr lang="en-US" altLang="zh-CN" sz="1400" dirty="0">
                        <a:latin typeface="+mn-ea"/>
                        <a:ea typeface="+mn-ea"/>
                      </a:endParaRPr>
                    </a:p>
                    <a:p>
                      <a:endParaRPr lang="zh-CN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endParaRPr lang="zh-CN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09481656"/>
                  </a:ext>
                </a:extLst>
              </a:tr>
              <a:tr h="175699">
                <a:tc>
                  <a:txBody>
                    <a:bodyPr/>
                    <a:lstStyle/>
                    <a:p>
                      <a:r>
                        <a:rPr lang="zh-CN" altLang="en-US" sz="1400" dirty="0">
                          <a:latin typeface="+mn-ea"/>
                          <a:ea typeface="+mn-ea"/>
                        </a:rPr>
                        <a:t>*</a:t>
                      </a:r>
                      <a:r>
                        <a:rPr lang="zh-CN" altLang="en-US" sz="1400" dirty="0" smtClean="0">
                          <a:latin typeface="+mn-ea"/>
                          <a:ea typeface="+mn-ea"/>
                        </a:rPr>
                        <a:t>保修（年）</a:t>
                      </a:r>
                      <a:endParaRPr lang="zh-CN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zh-CN" altLang="en-US" sz="1400" dirty="0" smtClean="0">
                          <a:latin typeface="+mn-ea"/>
                          <a:ea typeface="+mn-ea"/>
                        </a:rPr>
                        <a:t>*单价（元）</a:t>
                      </a:r>
                      <a:endParaRPr lang="zh-CN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r>
                        <a:rPr lang="zh-CN" altLang="en-US" sz="1400" dirty="0">
                          <a:latin typeface="+mn-ea"/>
                          <a:ea typeface="+mn-ea"/>
                        </a:rPr>
                        <a:t>*报价（元）（单价）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*总价（元）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45022615"/>
                  </a:ext>
                </a:extLst>
              </a:tr>
              <a:tr h="9205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dirty="0">
                          <a:latin typeface="+mn-ea"/>
                          <a:ea typeface="+mn-ea"/>
                        </a:rPr>
                        <a:t>*总价内所有配置（含第三方产品）</a:t>
                      </a:r>
                      <a:endParaRPr lang="en-US" altLang="zh-CN" sz="1400" dirty="0"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1400" dirty="0"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1400" dirty="0"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endParaRPr lang="zh-CN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9157793"/>
                  </a:ext>
                </a:extLst>
              </a:tr>
            </a:tbl>
          </a:graphicData>
        </a:graphic>
      </p:graphicFrame>
      <p:sp>
        <p:nvSpPr>
          <p:cNvPr id="8" name="内容占位符 3">
            <a:extLst>
              <a:ext uri="{FF2B5EF4-FFF2-40B4-BE49-F238E27FC236}">
                <a16:creationId xmlns:a16="http://schemas.microsoft.com/office/drawing/2014/main" xmlns="" id="{2CCB7778-6A81-43C4-B82B-B9B1EBFFC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451" y="6237312"/>
            <a:ext cx="2659381" cy="2880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 sz="1400" b="1" dirty="0">
                <a:solidFill>
                  <a:srgbClr val="FF0000"/>
                </a:solidFill>
              </a:rPr>
              <a:t>备注：表格内*均为必填项</a:t>
            </a:r>
          </a:p>
        </p:txBody>
      </p:sp>
    </p:spTree>
    <p:extLst>
      <p:ext uri="{BB962C8B-B14F-4D97-AF65-F5344CB8AC3E}">
        <p14:creationId xmlns:p14="http://schemas.microsoft.com/office/powerpoint/2010/main" val="1608510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CC056E-876B-4485-A718-4A2037506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产品注册证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33EFA1C5-2129-421B-A998-ECAA389341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9700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C9D9F9-7257-4ED0-A0E8-5DD2DD777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原厂授权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B3510C82-A33F-4A9B-B2CB-7E24D4C5A8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68706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B4FDC9-A7FF-4C00-9005-A4A07D6F9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厂家三证</a:t>
            </a:r>
          </a:p>
        </p:txBody>
      </p:sp>
      <p:sp>
        <p:nvSpPr>
          <p:cNvPr id="6" name="内容占位符 3">
            <a:extLst>
              <a:ext uri="{FF2B5EF4-FFF2-40B4-BE49-F238E27FC236}">
                <a16:creationId xmlns:a16="http://schemas.microsoft.com/office/drawing/2014/main" xmlns="" id="{0C20EC3B-C9F0-4899-AD89-45FDE0F72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77253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78A9A2-579A-4081-840C-0FF9ACB66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代理商三证</a:t>
            </a:r>
          </a:p>
        </p:txBody>
      </p:sp>
      <p:sp>
        <p:nvSpPr>
          <p:cNvPr id="5" name="内容占位符 3">
            <a:extLst>
              <a:ext uri="{FF2B5EF4-FFF2-40B4-BE49-F238E27FC236}">
                <a16:creationId xmlns:a16="http://schemas.microsoft.com/office/drawing/2014/main" xmlns="" id="{5A5E9CA3-9003-4B9B-8522-29E351F8B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950066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77</Words>
  <Application>Microsoft Office PowerPoint</Application>
  <PresentationFormat>全屏显示(4:3)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7" baseType="lpstr">
      <vt:lpstr>Office 主题</vt:lpstr>
      <vt:lpstr>产品介绍 （限一张PPT）</vt:lpstr>
      <vt:lpstr>PowerPoint 演示文稿</vt:lpstr>
      <vt:lpstr>产品注册证</vt:lpstr>
      <vt:lpstr>原厂授权</vt:lpstr>
      <vt:lpstr>厂家三证</vt:lpstr>
      <vt:lpstr>代理商三证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dell</dc:creator>
  <cp:lastModifiedBy>dell</cp:lastModifiedBy>
  <cp:revision>25</cp:revision>
  <dcterms:created xsi:type="dcterms:W3CDTF">2022-02-17T07:15:34Z</dcterms:created>
  <dcterms:modified xsi:type="dcterms:W3CDTF">2022-07-11T00:39:36Z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8de25a8-ef47-40a7-b7ec-c38f3edc2acf_Enabled">
    <vt:lpwstr>true</vt:lpwstr>
  </property>
  <property fmtid="{D5CDD505-2E9C-101B-9397-08002B2CF9AE}" pid="3" name="MSIP_Label_a8de25a8-ef47-40a7-b7ec-c38f3edc2acf_SetDate">
    <vt:lpwstr>2022-06-13T10:37:10Z</vt:lpwstr>
  </property>
  <property fmtid="{D5CDD505-2E9C-101B-9397-08002B2CF9AE}" pid="4" name="MSIP_Label_a8de25a8-ef47-40a7-b7ec-c38f3edc2acf_Method">
    <vt:lpwstr>Standard</vt:lpwstr>
  </property>
  <property fmtid="{D5CDD505-2E9C-101B-9397-08002B2CF9AE}" pid="5" name="MSIP_Label_a8de25a8-ef47-40a7-b7ec-c38f3edc2acf_Name">
    <vt:lpwstr>a8de25a8-ef47-40a7-b7ec-c38f3edc2acf</vt:lpwstr>
  </property>
  <property fmtid="{D5CDD505-2E9C-101B-9397-08002B2CF9AE}" pid="6" name="MSIP_Label_a8de25a8-ef47-40a7-b7ec-c38f3edc2acf_SiteId">
    <vt:lpwstr>15d1bef2-0a6a-46f9-be4c-023279325e51</vt:lpwstr>
  </property>
  <property fmtid="{D5CDD505-2E9C-101B-9397-08002B2CF9AE}" pid="7" name="MSIP_Label_a8de25a8-ef47-40a7-b7ec-c38f3edc2acf_ActionId">
    <vt:lpwstr>f1e6c712-8dcd-478e-b3fe-f04607376b32</vt:lpwstr>
  </property>
  <property fmtid="{D5CDD505-2E9C-101B-9397-08002B2CF9AE}" pid="8" name="MSIP_Label_a8de25a8-ef47-40a7-b7ec-c38f3edc2acf_ContentBits">
    <vt:lpwstr>0</vt:lpwstr>
  </property>
</Properties>
</file>